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47"/>
  </p:notesMasterIdLst>
  <p:sldIdLst>
    <p:sldId id="256" r:id="rId2"/>
    <p:sldId id="259" r:id="rId3"/>
    <p:sldId id="433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473" r:id="rId41"/>
    <p:sldId id="475" r:id="rId42"/>
    <p:sldId id="476" r:id="rId43"/>
    <p:sldId id="411" r:id="rId44"/>
    <p:sldId id="412" r:id="rId45"/>
    <p:sldId id="41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9" autoAdjust="0"/>
    <p:restoredTop sz="89556" autoAdjust="0"/>
  </p:normalViewPr>
  <p:slideViewPr>
    <p:cSldViewPr snapToGrid="0" snapToObjects="1">
      <p:cViewPr varScale="1">
        <p:scale>
          <a:sx n="64" d="100"/>
          <a:sy n="64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A1CF5-CE80-5D45-9370-F36850A7C75A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2AFD4-8F1A-8148-922D-AECEF72C1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2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4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8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1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13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2AFD4-8F1A-8148-922D-AECEF72C19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6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CMM530 –  System Programming and Security</a:t>
            </a:r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AC648D8D-735A-0A4D-B949-C28657477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1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 marL="544513" indent="-271463">
              <a:defRPr sz="2000"/>
            </a:lvl2pPr>
            <a:lvl3pPr marL="544513" indent="-193675">
              <a:defRPr sz="1800"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2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5716DEDF-8E03-4BFB-A8F9-C2A3E989BDEC}" type="datetime1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30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>
            <a:lvl2pPr marL="363538" indent="-188913">
              <a:defRPr/>
            </a:lvl2pPr>
            <a:lvl3pPr marL="449263" indent="-449263">
              <a:defRPr/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70202382-E17C-4134-81DB-69345B6F2553}" type="datetime1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6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274F5481-B221-4E55-BFD3-FD428865344F}" type="datetime1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15B6D88E-FD6A-4D82-B2B1-0417CEECC103}" type="datetime1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4345" y="5930060"/>
            <a:ext cx="3814856" cy="365125"/>
          </a:xfrm>
          <a:prstGeom prst="rect">
            <a:avLst/>
          </a:prstGeom>
        </p:spPr>
        <p:txBody>
          <a:bodyPr/>
          <a:lstStyle/>
          <a:p>
            <a:fld id="{6E068E6E-C597-44CC-8E6B-D7945B392BCB}" type="datetime1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3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474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AC648D8D-735A-0A4D-B949-C28657477EF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348343" y="5899897"/>
            <a:ext cx="447924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000" b="0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CMM530 – System</a:t>
            </a:r>
            <a:r>
              <a:rPr lang="en-US" sz="1400" baseline="0" dirty="0"/>
              <a:t> Programming and Security</a:t>
            </a:r>
            <a:endParaRPr lang="en-US" sz="1400" dirty="0"/>
          </a:p>
          <a:p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200" b="1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School of Computing Science and DM, RGU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99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jsl@bu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4"/>
            <a:ext cx="9822928" cy="3562610"/>
          </a:xfrm>
        </p:spPr>
        <p:txBody>
          <a:bodyPr>
            <a:normAutofit/>
          </a:bodyPr>
          <a:lstStyle/>
          <a:p>
            <a:r>
              <a:rPr lang="en-GB" sz="6600" dirty="0"/>
              <a:t>System Calls and landscape of system security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891102"/>
            <a:ext cx="4664186" cy="706355"/>
          </a:xfrm>
        </p:spPr>
        <p:txBody>
          <a:bodyPr/>
          <a:lstStyle/>
          <a:p>
            <a:r>
              <a:rPr lang="en-US" dirty="0"/>
              <a:t>CM530– System Programming and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88914" y="4381501"/>
            <a:ext cx="4664186" cy="1030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Andrei Petrovski</a:t>
            </a:r>
          </a:p>
          <a:p>
            <a:r>
              <a:rPr lang="en-GB" dirty="0"/>
              <a:t>( a.petrovski@rgu.ac.uk)</a:t>
            </a:r>
          </a:p>
        </p:txBody>
      </p:sp>
    </p:spTree>
    <p:extLst>
      <p:ext uri="{BB962C8B-B14F-4D97-AF65-F5344CB8AC3E}">
        <p14:creationId xmlns:p14="http://schemas.microsoft.com/office/powerpoint/2010/main" val="20907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processes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2" y="1605189"/>
            <a:ext cx="407988" cy="460547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781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Procedures, Subroutines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We break programs into pieces</a:t>
            </a:r>
          </a:p>
          <a:p>
            <a:pPr lvl="1"/>
            <a:r>
              <a:rPr lang="en-US" altLang="en-US" dirty="0">
                <a:latin typeface="Arial" charset="0"/>
              </a:rPr>
              <a:t>A piece with a particular job = function or procedure or subroutine, all roughly the same</a:t>
            </a:r>
          </a:p>
          <a:p>
            <a:r>
              <a:rPr lang="en-US" altLang="en-US" dirty="0">
                <a:latin typeface="Arial" charset="0"/>
              </a:rPr>
              <a:t>One function can execute another function</a:t>
            </a:r>
          </a:p>
          <a:p>
            <a:pPr lvl="1"/>
            <a:r>
              <a:rPr lang="en-US" altLang="en-US" dirty="0">
                <a:latin typeface="Arial" charset="0"/>
              </a:rPr>
              <a:t>PC is pointed to the called function’s address</a:t>
            </a:r>
          </a:p>
          <a:p>
            <a:pPr lvl="1"/>
            <a:r>
              <a:rPr lang="en-US" altLang="en-US" dirty="0">
                <a:latin typeface="Arial" charset="0"/>
              </a:rPr>
              <a:t>We save the current function’s “state”</a:t>
            </a:r>
          </a:p>
          <a:p>
            <a:r>
              <a:rPr lang="en-US" altLang="en-US" dirty="0">
                <a:latin typeface="Arial" charset="0"/>
              </a:rPr>
              <a:t>Saving the variables and the caller’s PC</a:t>
            </a:r>
          </a:p>
          <a:p>
            <a:pPr lvl="1"/>
            <a:r>
              <a:rPr lang="en-US" altLang="en-US" dirty="0">
                <a:latin typeface="Arial" charset="0"/>
              </a:rPr>
              <a:t>Saved in RAM, often on a “Stack”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5847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function calls another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We save the program counter in the “calling function”</a:t>
            </a:r>
          </a:p>
          <a:p>
            <a:r>
              <a:rPr lang="en-US" altLang="en-US" dirty="0">
                <a:latin typeface="Arial" charset="0"/>
              </a:rPr>
              <a:t>We execute the instructions in the “called function”</a:t>
            </a:r>
          </a:p>
          <a:p>
            <a:r>
              <a:rPr lang="en-US" altLang="en-US" dirty="0">
                <a:latin typeface="Arial" charset="0"/>
              </a:rPr>
              <a:t>At the end of the “called function” we restore the program counter</a:t>
            </a:r>
          </a:p>
          <a:p>
            <a:r>
              <a:rPr lang="en-US" altLang="en-US" dirty="0">
                <a:latin typeface="Arial" charset="0"/>
              </a:rPr>
              <a:t>This returns the CPU to where the “calling function” left off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760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A program is a group of instructions</a:t>
            </a:r>
          </a:p>
          <a:p>
            <a:r>
              <a:rPr lang="en-US" altLang="en-US" dirty="0">
                <a:latin typeface="Arial" charset="0"/>
              </a:rPr>
              <a:t>A process is a running program</a:t>
            </a:r>
          </a:p>
          <a:p>
            <a:pPr lvl="1"/>
            <a:r>
              <a:rPr lang="en-US" altLang="en-US" dirty="0">
                <a:latin typeface="Arial" charset="0"/>
              </a:rPr>
              <a:t>Its PC is, or can be, changing</a:t>
            </a:r>
          </a:p>
          <a:p>
            <a:pPr lvl="1"/>
            <a:r>
              <a:rPr lang="en-US" altLang="en-US" dirty="0">
                <a:latin typeface="Arial" charset="0"/>
              </a:rPr>
              <a:t>It has some RAM with instructions and data</a:t>
            </a:r>
          </a:p>
          <a:p>
            <a:r>
              <a:rPr lang="en-US" altLang="en-US" dirty="0">
                <a:latin typeface="Arial" charset="0"/>
              </a:rPr>
              <a:t>Windows Example</a:t>
            </a:r>
          </a:p>
          <a:p>
            <a:pPr lvl="1"/>
            <a:r>
              <a:rPr lang="en-US" altLang="en-US" dirty="0">
                <a:latin typeface="Arial" charset="0"/>
              </a:rPr>
              <a:t>Run two command shells</a:t>
            </a:r>
          </a:p>
          <a:p>
            <a:pPr lvl="1"/>
            <a:r>
              <a:rPr lang="en-US" altLang="en-US" dirty="0">
                <a:latin typeface="Arial" charset="0"/>
              </a:rPr>
              <a:t>One program, two processes</a:t>
            </a:r>
          </a:p>
          <a:p>
            <a:pPr lvl="1"/>
            <a:r>
              <a:rPr lang="en-US" altLang="en-US" dirty="0">
                <a:latin typeface="Arial" charset="0"/>
              </a:rPr>
              <a:t>Looking at processes with the Task Manager</a:t>
            </a:r>
          </a:p>
          <a:p>
            <a:pPr lvl="2"/>
            <a:r>
              <a:rPr lang="en-US" altLang="en-US" dirty="0">
                <a:latin typeface="Arial" charset="0"/>
              </a:rPr>
              <a:t>List Applications; List Processes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</a:t>
            </a:r>
            <a:fld id="{AC648D8D-735A-0A4D-B949-C28657477E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8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“dispatcher” procedure in the operating system (OS) switches running processes</a:t>
            </a:r>
          </a:p>
          <a:p>
            <a:r>
              <a:rPr lang="en-US" altLang="en-US" dirty="0">
                <a:latin typeface="Arial" charset="0"/>
              </a:rPr>
              <a:t>Stops (pauses) one process and starts another</a:t>
            </a:r>
          </a:p>
          <a:p>
            <a:pPr marL="971550" lvl="1" indent="-514350">
              <a:buFont typeface="Calibri" charset="0"/>
              <a:buAutoNum type="arabicPeriod"/>
            </a:pPr>
            <a:r>
              <a:rPr lang="en-US" altLang="en-US" dirty="0">
                <a:latin typeface="Arial" charset="0"/>
              </a:rPr>
              <a:t>Save the PC for the stopped process</a:t>
            </a:r>
          </a:p>
          <a:p>
            <a:pPr marL="971550" lvl="1" indent="-514350">
              <a:buFont typeface="Calibri" charset="0"/>
              <a:buAutoNum type="arabicPeriod"/>
            </a:pPr>
            <a:r>
              <a:rPr lang="en-US" altLang="en-US" dirty="0">
                <a:latin typeface="Arial" charset="0"/>
              </a:rPr>
              <a:t>Save other CPU data from the stopped process</a:t>
            </a:r>
          </a:p>
          <a:p>
            <a:pPr marL="971550" lvl="1" indent="-514350">
              <a:buFont typeface="Calibri" charset="0"/>
              <a:buAutoNum type="arabicPeriod"/>
            </a:pPr>
            <a:r>
              <a:rPr lang="en-US" altLang="en-US" dirty="0">
                <a:latin typeface="Arial" charset="0"/>
              </a:rPr>
              <a:t>Locate the “saved state” for the one to start</a:t>
            </a:r>
          </a:p>
          <a:p>
            <a:pPr marL="971550" lvl="1" indent="-514350">
              <a:buFont typeface="Calibri" charset="0"/>
              <a:buAutoNum type="arabicPeriod"/>
            </a:pPr>
            <a:r>
              <a:rPr lang="en-US" altLang="en-US" dirty="0">
                <a:latin typeface="Arial" charset="0"/>
              </a:rPr>
              <a:t>Load up the saved CPU data for the process</a:t>
            </a:r>
          </a:p>
          <a:p>
            <a:pPr marL="971550" lvl="1" indent="-514350">
              <a:buFont typeface="Calibri" charset="0"/>
              <a:buAutoNum type="arabicPeriod"/>
            </a:pPr>
            <a:r>
              <a:rPr lang="en-US" altLang="en-US" dirty="0">
                <a:latin typeface="Arial" charset="0"/>
              </a:rPr>
              <a:t>Load the PC with the starting process’ PC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4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Dispatching and process management is only one of its many tasks. </a:t>
            </a:r>
          </a:p>
          <a:p>
            <a:r>
              <a:rPr lang="en-US" altLang="en-US" dirty="0">
                <a:latin typeface="Arial" charset="0"/>
              </a:rPr>
              <a:t>RAM Management – assigns RAM to active processes and manages free RAM</a:t>
            </a:r>
          </a:p>
          <a:p>
            <a:r>
              <a:rPr lang="en-US" altLang="en-US" dirty="0">
                <a:latin typeface="Arial" charset="0"/>
              </a:rPr>
              <a:t>I/O Management – handles external devices</a:t>
            </a:r>
          </a:p>
          <a:p>
            <a:pPr lvl="1"/>
            <a:r>
              <a:rPr lang="en-US" altLang="en-US" dirty="0">
                <a:latin typeface="Arial" charset="0"/>
              </a:rPr>
              <a:t>File management – hard drives &amp; mass storage</a:t>
            </a:r>
          </a:p>
          <a:p>
            <a:pPr lvl="1"/>
            <a:r>
              <a:rPr lang="en-US" altLang="en-US" dirty="0">
                <a:latin typeface="Arial" charset="0"/>
              </a:rPr>
              <a:t>User interface management – keyboards and GUIs</a:t>
            </a:r>
          </a:p>
          <a:p>
            <a:pPr lvl="1"/>
            <a:r>
              <a:rPr lang="en-US" altLang="en-US" dirty="0">
                <a:latin typeface="Arial" charset="0"/>
              </a:rPr>
              <a:t>Network protocols – connect to other computers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7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Buffer overflows and the </a:t>
            </a:r>
            <a:r>
              <a:rPr lang="en-US" dirty="0" err="1"/>
              <a:t>morris</a:t>
            </a:r>
            <a:r>
              <a:rPr lang="en-US" dirty="0"/>
              <a:t> worm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2" y="1568242"/>
            <a:ext cx="407988" cy="460547"/>
          </a:xfrm>
        </p:spPr>
        <p:txBody>
          <a:bodyPr/>
          <a:lstStyle/>
          <a:p>
            <a:r>
              <a:rPr lang="en-US" dirty="0"/>
              <a:t>1</a:t>
            </a:r>
            <a:fld id="{AC648D8D-735A-0A4D-B949-C28657477E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2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Overflow: The Morris Worm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Morris Worm – first major Internet worm</a:t>
            </a:r>
          </a:p>
          <a:p>
            <a:pPr lvl="1"/>
            <a:r>
              <a:rPr lang="en-US" altLang="en-US" dirty="0">
                <a:latin typeface="Arial" charset="0"/>
              </a:rPr>
              <a:t>1988 – disabled about 10% of Internet computers</a:t>
            </a:r>
          </a:p>
          <a:p>
            <a:pPr lvl="1"/>
            <a:r>
              <a:rPr lang="en-US" altLang="en-US" dirty="0">
                <a:latin typeface="Arial" charset="0"/>
              </a:rPr>
              <a:t>Used several attacks</a:t>
            </a:r>
          </a:p>
          <a:p>
            <a:r>
              <a:rPr lang="en-US" altLang="en-US" dirty="0">
                <a:latin typeface="Arial" charset="0"/>
              </a:rPr>
              <a:t>Buffer overflow vulnerability</a:t>
            </a:r>
          </a:p>
          <a:p>
            <a:pPr lvl="1"/>
            <a:r>
              <a:rPr lang="en-US" altLang="en-US" dirty="0">
                <a:latin typeface="Arial" charset="0"/>
              </a:rPr>
              <a:t>A program fails to keep track of its input</a:t>
            </a:r>
          </a:p>
          <a:p>
            <a:pPr lvl="1"/>
            <a:r>
              <a:rPr lang="en-US" altLang="en-US" dirty="0">
                <a:latin typeface="Arial" charset="0"/>
              </a:rPr>
              <a:t>The input data modifies RAM that it shouldn’t</a:t>
            </a:r>
          </a:p>
          <a:p>
            <a:pPr lvl="1"/>
            <a:r>
              <a:rPr lang="en-US" altLang="en-US" dirty="0">
                <a:latin typeface="Arial" charset="0"/>
              </a:rPr>
              <a:t>Attacker can take over the computer if the wrong RAM gets modified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715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‘finger’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latin typeface="Arial" charset="0"/>
              </a:rPr>
              <a:t>Retrieved information about other users</a:t>
            </a:r>
          </a:p>
          <a:p>
            <a:pPr lvl="1"/>
            <a:r>
              <a:rPr lang="en-US" altLang="en-US" dirty="0">
                <a:latin typeface="Arial" charset="0"/>
              </a:rPr>
              <a:t>Rarely used today</a:t>
            </a:r>
          </a:p>
          <a:p>
            <a:pPr lvl="1"/>
            <a:r>
              <a:rPr lang="en-US" altLang="en-US" dirty="0">
                <a:latin typeface="Arial" charset="0"/>
              </a:rPr>
              <a:t>Command “finger </a:t>
            </a:r>
            <a:r>
              <a:rPr lang="en-US" altLang="en-US" dirty="0">
                <a:latin typeface="Arial" charset="0"/>
                <a:hlinkClick r:id="rId2"/>
              </a:rPr>
              <a:t>jsl@bu.edu</a:t>
            </a:r>
            <a:r>
              <a:rPr lang="en-US" altLang="en-US" dirty="0">
                <a:latin typeface="Arial" charset="0"/>
              </a:rPr>
              <a:t>” </a:t>
            </a:r>
          </a:p>
          <a:p>
            <a:pPr lvl="3"/>
            <a:r>
              <a:rPr lang="en-US" altLang="en-US" dirty="0">
                <a:latin typeface="Arial" charset="0"/>
              </a:rPr>
              <a:t>Retrieved information about JSL at BU.EDU</a:t>
            </a:r>
          </a:p>
          <a:p>
            <a:r>
              <a:rPr lang="en-US" altLang="en-US" dirty="0">
                <a:latin typeface="Arial" charset="0"/>
              </a:rPr>
              <a:t>If the sender typed too many letters, like:</a:t>
            </a:r>
          </a:p>
          <a:p>
            <a:pPr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finger</a:t>
            </a:r>
            <a:r>
              <a:rPr lang="en-US" altLang="en-US" dirty="0">
                <a:latin typeface="Arial" charset="0"/>
              </a:rPr>
              <a:t>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jsl@bu.eduXXXXXXXXXXXXXXXXXXXXXXXXXXXXXXXXXXXXXXXXXXXXXXXXXXXXXXXXXXXXXXXXXXXXXXXXXXXXXXXXXXXXXXXX</a:t>
            </a:r>
            <a:r>
              <a:rPr lang="en-US" altLang="en-US" dirty="0">
                <a:latin typeface="Arial" charset="0"/>
              </a:rPr>
              <a:t> and so on… the program overflowed a buffer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9361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a typeface="宋体" pitchFamily="2" charset="-122"/>
              </a:rPr>
              <a:t>Overview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Fundamentals of computer hardware</a:t>
            </a:r>
          </a:p>
          <a:p>
            <a:r>
              <a:rPr lang="en-US" dirty="0"/>
              <a:t>General strategies for access control</a:t>
            </a:r>
          </a:p>
          <a:p>
            <a:r>
              <a:rPr lang="en-US" dirty="0"/>
              <a:t>Buffer overflow attacks on computers</a:t>
            </a:r>
          </a:p>
          <a:p>
            <a:r>
              <a:rPr lang="en-US" dirty="0"/>
              <a:t>Access control mechanisms in computers</a:t>
            </a:r>
          </a:p>
          <a:p>
            <a:r>
              <a:rPr lang="en-US" dirty="0"/>
              <a:t>Protecting processes</a:t>
            </a:r>
          </a:p>
          <a:p>
            <a:r>
              <a:rPr lang="en-US" dirty="0"/>
              <a:t>Security planning: policy and implementation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48D8D-735A-0A4D-B949-C28657477EF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200" b="1" i="1" kern="120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School of Computing Science and DM, RGU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Overflows?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392" y="1236132"/>
            <a:ext cx="6243137" cy="389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0628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it Overflows the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When we call another procedure, we must save the PC and the current procedure’s working variables inside the CPU</a:t>
            </a:r>
          </a:p>
          <a:p>
            <a:r>
              <a:rPr lang="en-US" altLang="en-US" dirty="0">
                <a:latin typeface="Arial" charset="0"/>
              </a:rPr>
              <a:t>We save the information on a last-in first-out block of RAM called the stack</a:t>
            </a:r>
          </a:p>
          <a:p>
            <a:r>
              <a:rPr lang="en-US" altLang="en-US" dirty="0">
                <a:latin typeface="Arial" charset="0"/>
              </a:rPr>
              <a:t>If a storage area on the stack is overrun, the data may modify the saved PC</a:t>
            </a:r>
          </a:p>
          <a:p>
            <a:r>
              <a:rPr lang="en-US" altLang="en-US" dirty="0">
                <a:latin typeface="Arial" charset="0"/>
              </a:rPr>
              <a:t>When the procedure is finished, it jumps back to the wrong instructions in RAM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8119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Stack Overflow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021" y="1507066"/>
            <a:ext cx="6053129" cy="377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7033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Worm Connection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11" y="2222976"/>
            <a:ext cx="7777836" cy="366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839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the </a:t>
            </a:r>
            <a:r>
              <a:rPr lang="en-US" dirty="0" err="1"/>
              <a:t>shellcode</a:t>
            </a:r>
            <a:r>
              <a:rPr lang="en-US" dirty="0"/>
              <a:t>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Programs execute from a </a:t>
            </a:r>
            <a:r>
              <a:rPr lang="en-US" altLang="en-US" u="sng" dirty="0">
                <a:latin typeface="Arial" charset="0"/>
              </a:rPr>
              <a:t>control section</a:t>
            </a:r>
          </a:p>
          <a:p>
            <a:r>
              <a:rPr lang="en-US" altLang="en-US" dirty="0">
                <a:latin typeface="Arial" charset="0"/>
              </a:rPr>
              <a:t>The stack is in the </a:t>
            </a:r>
            <a:r>
              <a:rPr lang="en-US" altLang="en-US" u="sng" dirty="0">
                <a:latin typeface="Arial" charset="0"/>
              </a:rPr>
              <a:t>data section</a:t>
            </a:r>
            <a:endParaRPr lang="en-US" altLang="en-US" dirty="0">
              <a:latin typeface="Arial" charset="0"/>
            </a:endParaRPr>
          </a:p>
          <a:p>
            <a:r>
              <a:rPr lang="en-US" altLang="en-US" dirty="0">
                <a:latin typeface="Arial" charset="0"/>
              </a:rPr>
              <a:t>If the computer has </a:t>
            </a:r>
            <a:r>
              <a:rPr lang="en-US" altLang="en-US" u="sng" dirty="0">
                <a:latin typeface="Arial" charset="0"/>
              </a:rPr>
              <a:t>data execution prevention (DEP)</a:t>
            </a:r>
            <a:r>
              <a:rPr lang="en-US" altLang="en-US" dirty="0">
                <a:latin typeface="Arial" charset="0"/>
              </a:rPr>
              <a:t>, it only executes instructions in a control section.</a:t>
            </a:r>
          </a:p>
          <a:p>
            <a:r>
              <a:rPr lang="en-US" altLang="en-US" dirty="0">
                <a:latin typeface="Arial" charset="0"/>
              </a:rPr>
              <a:t>Not all systems – or programs – can use DEP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47961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Worm Released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Released in October 1988</a:t>
            </a:r>
          </a:p>
          <a:p>
            <a:r>
              <a:rPr lang="en-US" altLang="en-US" dirty="0">
                <a:latin typeface="Arial" charset="0"/>
              </a:rPr>
              <a:t>Promptly infected 10% of Internet computers</a:t>
            </a:r>
          </a:p>
          <a:p>
            <a:pPr lvl="1"/>
            <a:r>
              <a:rPr lang="en-US" altLang="en-US" dirty="0">
                <a:latin typeface="Arial" charset="0"/>
              </a:rPr>
              <a:t>The worm was designed to infect each computer once</a:t>
            </a:r>
          </a:p>
          <a:p>
            <a:pPr lvl="1"/>
            <a:r>
              <a:rPr lang="en-US" altLang="en-US" dirty="0">
                <a:latin typeface="Arial" charset="0"/>
              </a:rPr>
              <a:t>The restricting code did not work</a:t>
            </a:r>
          </a:p>
          <a:p>
            <a:pPr lvl="1"/>
            <a:r>
              <a:rPr lang="en-US" altLang="en-US" dirty="0">
                <a:latin typeface="Arial" charset="0"/>
              </a:rPr>
              <a:t>Each computer was infected hundreds of times</a:t>
            </a:r>
          </a:p>
          <a:p>
            <a:pPr lvl="1"/>
            <a:r>
              <a:rPr lang="en-US" altLang="en-US" dirty="0">
                <a:latin typeface="Arial" charset="0"/>
              </a:rPr>
              <a:t>Infected computers became unusable</a:t>
            </a:r>
          </a:p>
          <a:p>
            <a:r>
              <a:rPr lang="en-US" altLang="en-US" dirty="0">
                <a:latin typeface="Arial" charset="0"/>
              </a:rPr>
              <a:t>Spread nationwide between 9pm and 11pm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81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Fighting the Worm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Telephone lines were not affected</a:t>
            </a:r>
          </a:p>
          <a:p>
            <a:pPr lvl="1"/>
            <a:r>
              <a:rPr lang="en-US" altLang="en-US" dirty="0">
                <a:latin typeface="Arial" charset="0"/>
              </a:rPr>
              <a:t>Analysts shared information by phone</a:t>
            </a:r>
          </a:p>
          <a:p>
            <a:pPr lvl="1"/>
            <a:r>
              <a:rPr lang="en-US" altLang="en-US" dirty="0">
                <a:latin typeface="Arial" charset="0"/>
              </a:rPr>
              <a:t>Many were at a meeting in Berkeley, fortunately</a:t>
            </a:r>
          </a:p>
          <a:p>
            <a:r>
              <a:rPr lang="en-US" altLang="en-US" dirty="0">
                <a:latin typeface="Arial" charset="0"/>
              </a:rPr>
              <a:t>As sites cleaned themselves up, they shared status and defensive data via email </a:t>
            </a:r>
          </a:p>
          <a:p>
            <a:pPr lvl="1"/>
            <a:r>
              <a:rPr lang="en-US" altLang="en-US" dirty="0">
                <a:latin typeface="Arial" charset="0"/>
              </a:rPr>
              <a:t>Site cleanup was tricky – a ‘clean’ computer had to be hardened against the worm or it would be infected all over again</a:t>
            </a:r>
          </a:p>
        </p:txBody>
      </p:sp>
    </p:spTree>
    <p:extLst>
      <p:ext uri="{BB962C8B-B14F-4D97-AF65-F5344CB8AC3E}">
        <p14:creationId xmlns:p14="http://schemas.microsoft.com/office/powerpoint/2010/main" val="83814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Security Alerts and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9066"/>
            <a:ext cx="6248398" cy="4769552"/>
          </a:xfrm>
        </p:spPr>
        <p:txBody>
          <a:bodyPr/>
          <a:lstStyle/>
          <a:p>
            <a:r>
              <a:rPr lang="en-US" altLang="en-US" dirty="0">
                <a:latin typeface="Arial" charset="0"/>
              </a:rPr>
              <a:t>The worm incident helped create the Computer Emergency Response Team (CERT)</a:t>
            </a:r>
          </a:p>
          <a:p>
            <a:pPr lvl="1"/>
            <a:r>
              <a:rPr lang="en-US" altLang="en-US" dirty="0">
                <a:latin typeface="Arial" charset="0"/>
              </a:rPr>
              <a:t>First nationwide, multi-organization computer security team – tracked and reported problems</a:t>
            </a:r>
          </a:p>
          <a:p>
            <a:r>
              <a:rPr lang="en-US" altLang="en-US" dirty="0">
                <a:latin typeface="Arial" charset="0"/>
              </a:rPr>
              <a:t>Today, reports are tracked by the Common Vulnerability Enumeration (CVE) </a:t>
            </a:r>
          </a:p>
          <a:p>
            <a:r>
              <a:rPr lang="en-US" altLang="en-US" dirty="0">
                <a:latin typeface="Arial" charset="0"/>
              </a:rPr>
              <a:t>Numerous public and private security organizations, like the “Internet Storm Center”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27</a:t>
            </a:fld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5146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strategies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2" y="1531298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28</a:t>
            </a:fld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25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How do we control access? 4 strategies:</a:t>
            </a:r>
          </a:p>
          <a:p>
            <a:r>
              <a:rPr lang="en-US" altLang="en-US" dirty="0">
                <a:latin typeface="Arial" charset="0"/>
              </a:rPr>
              <a:t>Islands</a:t>
            </a:r>
          </a:p>
          <a:p>
            <a:pPr lvl="1"/>
            <a:r>
              <a:rPr lang="en-US" altLang="en-US" dirty="0">
                <a:latin typeface="Arial" charset="0"/>
              </a:rPr>
              <a:t>A process is an island;</a:t>
            </a:r>
          </a:p>
          <a:p>
            <a:r>
              <a:rPr lang="en-US" altLang="en-US" dirty="0">
                <a:latin typeface="Arial" charset="0"/>
              </a:rPr>
              <a:t>Vaults</a:t>
            </a:r>
          </a:p>
          <a:p>
            <a:pPr lvl="1"/>
            <a:r>
              <a:rPr lang="en-US" altLang="en-US" dirty="0">
                <a:latin typeface="Arial" charset="0"/>
              </a:rPr>
              <a:t>Safe deposit box; access control on a computer</a:t>
            </a:r>
          </a:p>
          <a:p>
            <a:r>
              <a:rPr lang="en-US" altLang="en-US" dirty="0">
                <a:latin typeface="Arial" charset="0"/>
              </a:rPr>
              <a:t>Puzzles</a:t>
            </a:r>
          </a:p>
          <a:p>
            <a:pPr lvl="1"/>
            <a:r>
              <a:rPr lang="en-US" altLang="en-US" dirty="0">
                <a:latin typeface="Arial" charset="0"/>
              </a:rPr>
              <a:t>Cryptography; </a:t>
            </a:r>
            <a:r>
              <a:rPr lang="en-US" altLang="en-US" dirty="0" err="1">
                <a:latin typeface="Arial" charset="0"/>
              </a:rPr>
              <a:t>Kerckhoff</a:t>
            </a:r>
            <a:r>
              <a:rPr lang="en-US" altLang="en-US" dirty="0">
                <a:latin typeface="Arial" charset="0"/>
              </a:rPr>
              <a:t>/Shannon</a:t>
            </a:r>
          </a:p>
          <a:p>
            <a:r>
              <a:rPr lang="en-US" altLang="en-US" dirty="0">
                <a:latin typeface="Arial" charset="0"/>
              </a:rPr>
              <a:t>Patterns</a:t>
            </a:r>
          </a:p>
          <a:p>
            <a:pPr lvl="1"/>
            <a:r>
              <a:rPr lang="en-US" altLang="en-US" dirty="0">
                <a:latin typeface="Arial" charset="0"/>
              </a:rPr>
              <a:t>Photo IDs; anti-virus; biometrics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29</a:t>
            </a:fld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425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Controlling a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CMM530 – Systems Programming and Security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4064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Island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On an island, we can only touch what is there</a:t>
            </a:r>
          </a:p>
          <a:p>
            <a:pPr lvl="1"/>
            <a:r>
              <a:rPr lang="en-US" altLang="en-US" dirty="0">
                <a:latin typeface="Arial" charset="0"/>
              </a:rPr>
              <a:t>Everything else is brought from elsewhere</a:t>
            </a:r>
          </a:p>
          <a:p>
            <a:r>
              <a:rPr lang="en-US" altLang="en-US" dirty="0">
                <a:latin typeface="Arial" charset="0"/>
              </a:rPr>
              <a:t>A process can execute its instructions in RAM and modify variables in RAM</a:t>
            </a:r>
          </a:p>
          <a:p>
            <a:pPr lvl="1"/>
            <a:r>
              <a:rPr lang="en-US" altLang="en-US" dirty="0">
                <a:latin typeface="Arial" charset="0"/>
              </a:rPr>
              <a:t>It can only use resources brought into its RAM</a:t>
            </a:r>
          </a:p>
          <a:p>
            <a:pPr lvl="1"/>
            <a:r>
              <a:rPr lang="en-US" altLang="en-US" dirty="0">
                <a:latin typeface="Arial" charset="0"/>
              </a:rPr>
              <a:t>It can’t access anything else</a:t>
            </a:r>
          </a:p>
          <a:p>
            <a:r>
              <a:rPr lang="en-US" altLang="en-US" dirty="0">
                <a:latin typeface="Arial" charset="0"/>
              </a:rPr>
              <a:t>We restrict a process by not allowing it access to resources</a:t>
            </a:r>
          </a:p>
          <a:p>
            <a:r>
              <a:rPr lang="en-US" altLang="en-US" dirty="0">
                <a:latin typeface="Arial" charset="0"/>
              </a:rPr>
              <a:t>“Isolation and mediation”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30</a:t>
            </a:fld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407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charset="0"/>
              </a:rPr>
              <a:t>We can retrieve things from the vault only if allowed</a:t>
            </a:r>
          </a:p>
          <a:p>
            <a:pPr lvl="1"/>
            <a:r>
              <a:rPr lang="en-US" altLang="en-US" dirty="0">
                <a:latin typeface="Arial" charset="0"/>
              </a:rPr>
              <a:t>Someone/something restricts access</a:t>
            </a:r>
          </a:p>
          <a:p>
            <a:pPr lvl="1"/>
            <a:r>
              <a:rPr lang="en-US" altLang="en-US" dirty="0">
                <a:latin typeface="Arial" charset="0"/>
              </a:rPr>
              <a:t>Least Privilege: we only have access to </a:t>
            </a:r>
            <a:r>
              <a:rPr lang="en-US" altLang="en-US" u="sng" dirty="0">
                <a:latin typeface="Arial" charset="0"/>
              </a:rPr>
              <a:t>some</a:t>
            </a:r>
            <a:r>
              <a:rPr lang="en-US" altLang="en-US" dirty="0">
                <a:latin typeface="Arial" charset="0"/>
              </a:rPr>
              <a:t> items</a:t>
            </a:r>
          </a:p>
          <a:p>
            <a:r>
              <a:rPr lang="en-US" altLang="en-US" dirty="0">
                <a:latin typeface="Arial" charset="0"/>
              </a:rPr>
              <a:t>A Bank safe deposit box – we have the key</a:t>
            </a:r>
          </a:p>
          <a:p>
            <a:pPr lvl="1"/>
            <a:r>
              <a:rPr lang="en-US" altLang="en-US" dirty="0">
                <a:latin typeface="Arial" charset="0"/>
              </a:rPr>
              <a:t>The banker lets us retrieve the box</a:t>
            </a:r>
          </a:p>
          <a:p>
            <a:pPr lvl="1"/>
            <a:r>
              <a:rPr lang="en-US" altLang="en-US" dirty="0">
                <a:latin typeface="Arial" charset="0"/>
              </a:rPr>
              <a:t>We can modify the box contents</a:t>
            </a:r>
          </a:p>
          <a:p>
            <a:pPr lvl="1"/>
            <a:r>
              <a:rPr lang="en-US" altLang="en-US" dirty="0">
                <a:latin typeface="Arial" charset="0"/>
              </a:rPr>
              <a:t>We can’t retrieve or modify any other boxes</a:t>
            </a:r>
          </a:p>
          <a:p>
            <a:r>
              <a:rPr lang="en-US" altLang="en-US" dirty="0">
                <a:latin typeface="Arial" charset="0"/>
              </a:rPr>
              <a:t>Computer access control – a process can retrieve a file or print data if granted the right permissions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31</a:t>
            </a:fld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85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Protect data by presenting a puzzle</a:t>
            </a:r>
          </a:p>
          <a:p>
            <a:pPr lvl="1"/>
            <a:r>
              <a:rPr lang="en-US" altLang="en-US" dirty="0">
                <a:latin typeface="Arial" charset="0"/>
              </a:rPr>
              <a:t>Authorized users know the puzzle’s answer</a:t>
            </a:r>
          </a:p>
          <a:p>
            <a:r>
              <a:rPr lang="en-US" altLang="en-US" dirty="0">
                <a:latin typeface="Arial" charset="0"/>
              </a:rPr>
              <a:t>Security Through Obscurity (STO)</a:t>
            </a:r>
          </a:p>
          <a:p>
            <a:pPr lvl="1"/>
            <a:r>
              <a:rPr lang="en-US" altLang="en-US" dirty="0">
                <a:latin typeface="Arial" charset="0"/>
              </a:rPr>
              <a:t>A weak puzzle, like protecting data by hiding it</a:t>
            </a:r>
          </a:p>
          <a:p>
            <a:r>
              <a:rPr lang="en-US" altLang="en-US" dirty="0">
                <a:latin typeface="Arial" charset="0"/>
              </a:rPr>
              <a:t>Strong puzzles use Cryptography (“crypto”)</a:t>
            </a:r>
          </a:p>
          <a:p>
            <a:pPr lvl="1"/>
            <a:r>
              <a:rPr lang="en-US" altLang="en-US" dirty="0">
                <a:latin typeface="Arial" charset="0"/>
              </a:rPr>
              <a:t>Mathematical techniques to hide or protect data</a:t>
            </a:r>
          </a:p>
          <a:p>
            <a:pPr lvl="1"/>
            <a:r>
              <a:rPr lang="en-US" altLang="en-US" dirty="0">
                <a:latin typeface="Arial" charset="0"/>
              </a:rPr>
              <a:t>Quality cryptography is very hard to break</a:t>
            </a:r>
          </a:p>
          <a:p>
            <a:pPr lvl="2"/>
            <a:r>
              <a:rPr lang="en-US" altLang="en-US" dirty="0">
                <a:latin typeface="Arial" charset="0"/>
              </a:rPr>
              <a:t>Weak cryptography is simply a form of STO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32</a:t>
            </a:fld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160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Design: A Basic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We open our systems for third-party analysis to help ensure their effectiveness</a:t>
            </a:r>
          </a:p>
          <a:p>
            <a:pPr lvl="1"/>
            <a:r>
              <a:rPr lang="en-US" altLang="en-US" dirty="0">
                <a:latin typeface="Arial" charset="0"/>
              </a:rPr>
              <a:t>We withhold changeable, secret information</a:t>
            </a:r>
          </a:p>
          <a:p>
            <a:pPr lvl="1"/>
            <a:r>
              <a:rPr lang="en-US" altLang="en-US" dirty="0">
                <a:latin typeface="Arial" charset="0"/>
              </a:rPr>
              <a:t>“More eyes make bugs shallow” – Eric Raymond</a:t>
            </a:r>
          </a:p>
          <a:p>
            <a:r>
              <a:rPr lang="en-US" altLang="en-US" dirty="0" err="1">
                <a:latin typeface="Arial" charset="0"/>
              </a:rPr>
              <a:t>Kerckhoff’s</a:t>
            </a:r>
            <a:r>
              <a:rPr lang="en-US" altLang="en-US" dirty="0">
                <a:latin typeface="Arial" charset="0"/>
              </a:rPr>
              <a:t> Principle and crypto design</a:t>
            </a:r>
          </a:p>
          <a:p>
            <a:pPr lvl="1"/>
            <a:r>
              <a:rPr lang="en-US" altLang="en-US" dirty="0">
                <a:latin typeface="Arial" charset="0"/>
              </a:rPr>
              <a:t>Rely on a changeable secret, but make the rest of the design public and open to review</a:t>
            </a:r>
          </a:p>
          <a:p>
            <a:pPr lvl="1"/>
            <a:r>
              <a:rPr lang="en-US" altLang="en-US" dirty="0">
                <a:latin typeface="Arial" charset="0"/>
              </a:rPr>
              <a:t>Shannon’s Maxim: “The enemy knows the system”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33</a:t>
            </a:fld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8621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Make decisions based on similarities</a:t>
            </a:r>
          </a:p>
          <a:p>
            <a:r>
              <a:rPr lang="en-US" altLang="en-US" dirty="0">
                <a:latin typeface="Arial" charset="0"/>
              </a:rPr>
              <a:t>Photo IDs – guard compares face against poor photo</a:t>
            </a:r>
          </a:p>
          <a:p>
            <a:pPr lvl="1"/>
            <a:r>
              <a:rPr lang="en-US" altLang="en-US" dirty="0">
                <a:latin typeface="Arial" charset="0"/>
              </a:rPr>
              <a:t>Photos are often laughably inaccurate</a:t>
            </a:r>
          </a:p>
          <a:p>
            <a:r>
              <a:rPr lang="en-US" altLang="en-US" dirty="0">
                <a:latin typeface="Arial" charset="0"/>
              </a:rPr>
              <a:t>Anti-virus software</a:t>
            </a:r>
          </a:p>
          <a:p>
            <a:pPr lvl="1"/>
            <a:r>
              <a:rPr lang="en-US" altLang="en-US" dirty="0">
                <a:latin typeface="Arial" charset="0"/>
              </a:rPr>
              <a:t>Searches computer for patterns found in viruses</a:t>
            </a:r>
          </a:p>
          <a:p>
            <a:pPr lvl="1"/>
            <a:r>
              <a:rPr lang="en-US" altLang="en-US" dirty="0">
                <a:latin typeface="Arial" charset="0"/>
              </a:rPr>
              <a:t>Must be updated continuously for new viruses</a:t>
            </a:r>
          </a:p>
          <a:p>
            <a:r>
              <a:rPr lang="en-US" altLang="en-US" dirty="0">
                <a:latin typeface="Arial" charset="0"/>
              </a:rPr>
              <a:t>Biometrics – fingerprint readers, for example</a:t>
            </a:r>
          </a:p>
          <a:p>
            <a:pPr lvl="1"/>
            <a:r>
              <a:rPr lang="en-US" altLang="en-US" dirty="0">
                <a:latin typeface="Arial" charset="0"/>
              </a:rPr>
              <a:t>Compare reading against a stored pattern</a:t>
            </a:r>
          </a:p>
          <a:p>
            <a:r>
              <a:rPr lang="en-US" altLang="en-US" dirty="0">
                <a:solidFill>
                  <a:srgbClr val="C00000"/>
                </a:solidFill>
                <a:latin typeface="Arial" charset="0"/>
              </a:rPr>
              <a:t>Problems: false positives </a:t>
            </a:r>
            <a:r>
              <a:rPr lang="en-US" altLang="en-US" u="sng" dirty="0">
                <a:solidFill>
                  <a:srgbClr val="C00000"/>
                </a:solidFill>
                <a:latin typeface="Arial" charset="0"/>
              </a:rPr>
              <a:t>and</a:t>
            </a:r>
            <a:r>
              <a:rPr lang="en-US" altLang="en-US" dirty="0">
                <a:solidFill>
                  <a:srgbClr val="C00000"/>
                </a:solidFill>
                <a:latin typeface="Arial" charset="0"/>
              </a:rPr>
              <a:t> false negatives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34</a:t>
            </a:fld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8350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Control: Another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must never run programs that violate or bypass our security policy. To avoid this, we: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 the computer using a BIOS that maintains our security policy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 software we start (i.e. the OS) can start other software, then the other software either</a:t>
            </a:r>
          </a:p>
          <a:p>
            <a:pPr marL="1314450" lvl="2" indent="-51435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Complies with the security policy,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marL="1314450" lvl="2" indent="-51435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constrained from violating the policy via access restrictions or other mechanisms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35</a:t>
            </a:fld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414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Subverting the Chain of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At the BIOS, we may</a:t>
            </a:r>
          </a:p>
          <a:p>
            <a:pPr lvl="1"/>
            <a:r>
              <a:rPr lang="en-US" altLang="en-US" dirty="0">
                <a:latin typeface="Arial" charset="0"/>
              </a:rPr>
              <a:t>Boot a different OS from a CD-ROM </a:t>
            </a:r>
          </a:p>
          <a:p>
            <a:pPr lvl="1"/>
            <a:r>
              <a:rPr lang="en-US" altLang="en-US" dirty="0">
                <a:latin typeface="Arial" charset="0"/>
              </a:rPr>
              <a:t>Boot a different OS from a USB drive</a:t>
            </a:r>
          </a:p>
          <a:p>
            <a:pPr lvl="1"/>
            <a:r>
              <a:rPr lang="en-US" altLang="en-US" i="1" dirty="0">
                <a:latin typeface="Arial" charset="0"/>
              </a:rPr>
              <a:t>The other OS doesn’t enforce access restrictions</a:t>
            </a:r>
          </a:p>
          <a:p>
            <a:r>
              <a:rPr lang="en-US" altLang="en-US" dirty="0">
                <a:latin typeface="Arial" charset="0"/>
              </a:rPr>
              <a:t>Inside the OS, we may</a:t>
            </a:r>
          </a:p>
          <a:p>
            <a:pPr lvl="1"/>
            <a:r>
              <a:rPr lang="en-US" altLang="en-US" dirty="0">
                <a:latin typeface="Arial" charset="0"/>
              </a:rPr>
              <a:t>Install a privileged (administrative) program that can bypass access restrictions</a:t>
            </a:r>
          </a:p>
          <a:p>
            <a:pPr lvl="1"/>
            <a:r>
              <a:rPr lang="en-US" altLang="en-US" dirty="0">
                <a:latin typeface="Arial" charset="0"/>
              </a:rPr>
              <a:t>Trick an authorized user into leaking sensitive files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36</a:t>
            </a:fld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178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processes Separate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1549770"/>
            <a:ext cx="407988" cy="460547"/>
          </a:xfrm>
        </p:spPr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5336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Processes Separate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Relies on hardware and software</a:t>
            </a:r>
          </a:p>
          <a:p>
            <a:r>
              <a:rPr lang="en-US" altLang="en-US" dirty="0">
                <a:latin typeface="Arial" charset="0"/>
              </a:rPr>
              <a:t>Hardware: two CPU features</a:t>
            </a:r>
          </a:p>
          <a:p>
            <a:pPr lvl="1"/>
            <a:r>
              <a:rPr lang="en-US" altLang="en-US" dirty="0">
                <a:latin typeface="Arial" charset="0"/>
              </a:rPr>
              <a:t>Program Modes</a:t>
            </a:r>
          </a:p>
          <a:p>
            <a:pPr lvl="1"/>
            <a:r>
              <a:rPr lang="en-US" altLang="en-US" dirty="0">
                <a:latin typeface="Arial" charset="0"/>
              </a:rPr>
              <a:t>RAM Protection</a:t>
            </a:r>
          </a:p>
          <a:p>
            <a:r>
              <a:rPr lang="en-US" altLang="en-US" dirty="0">
                <a:latin typeface="Arial" charset="0"/>
              </a:rPr>
              <a:t>Software: Operating System features</a:t>
            </a:r>
          </a:p>
          <a:p>
            <a:pPr lvl="1"/>
            <a:r>
              <a:rPr lang="en-US" altLang="en-US" dirty="0">
                <a:latin typeface="Arial" charset="0"/>
              </a:rPr>
              <a:t>Program dispatcher</a:t>
            </a:r>
          </a:p>
          <a:p>
            <a:pPr lvl="1"/>
            <a:r>
              <a:rPr lang="en-US" altLang="en-US" dirty="0">
                <a:latin typeface="Arial" charset="0"/>
              </a:rPr>
              <a:t>Memory manager</a:t>
            </a:r>
          </a:p>
          <a:p>
            <a:pPr lvl="1"/>
            <a:r>
              <a:rPr lang="en-US" altLang="en-US" dirty="0">
                <a:latin typeface="Arial" charset="0"/>
              </a:rPr>
              <a:t>User identities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265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Kernel or Supervisor Mode</a:t>
            </a:r>
          </a:p>
          <a:p>
            <a:pPr lvl="1"/>
            <a:r>
              <a:rPr lang="en-US" altLang="en-US" dirty="0">
                <a:latin typeface="Arial" charset="0"/>
              </a:rPr>
              <a:t>For highly privileged operating system programs with full CPU access</a:t>
            </a:r>
          </a:p>
          <a:p>
            <a:pPr lvl="1"/>
            <a:r>
              <a:rPr lang="en-US" altLang="en-US" dirty="0">
                <a:latin typeface="Arial" charset="0"/>
              </a:rPr>
              <a:t>Allows full access to RAM</a:t>
            </a:r>
          </a:p>
          <a:p>
            <a:pPr lvl="1"/>
            <a:r>
              <a:rPr lang="en-US" altLang="en-US" dirty="0">
                <a:latin typeface="Arial" charset="0"/>
              </a:rPr>
              <a:t>Dangerous! Used as rarely as possible</a:t>
            </a:r>
          </a:p>
          <a:p>
            <a:r>
              <a:rPr lang="en-US" altLang="en-US" dirty="0">
                <a:latin typeface="Arial" charset="0"/>
              </a:rPr>
              <a:t>User Mode</a:t>
            </a:r>
          </a:p>
          <a:p>
            <a:pPr lvl="1"/>
            <a:r>
              <a:rPr lang="en-US" altLang="en-US" dirty="0">
                <a:latin typeface="Arial" charset="0"/>
              </a:rPr>
              <a:t>For most programs and all applications</a:t>
            </a:r>
          </a:p>
          <a:p>
            <a:pPr lvl="1"/>
            <a:r>
              <a:rPr lang="en-US" altLang="en-US" dirty="0">
                <a:latin typeface="Arial" charset="0"/>
              </a:rPr>
              <a:t>CPU blocks any attempt to use Kernel Mode instructions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3</a:t>
            </a:r>
            <a:fld id="{AC648D8D-735A-0A4D-B949-C28657477EF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CPU Hardware: Motherboard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76" y="555479"/>
            <a:ext cx="7241391" cy="53188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470" y="5412616"/>
            <a:ext cx="6291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/commons/thumb/9/9d/Acer_E360_Socket_939_motherboard_by_Foxconn.svg/2000px-Acer_E360_Socket_939_motherboard_by_Foxconn.svg.png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56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Protections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Originally only available on mainframes and higher-end minicomputer </a:t>
            </a:r>
            <a:r>
              <a:rPr lang="en-US" altLang="en-US" dirty="0" err="1">
                <a:latin typeface="Arial" charset="0"/>
              </a:rPr>
              <a:t>OSes</a:t>
            </a:r>
            <a:r>
              <a:rPr lang="en-US" altLang="en-US" dirty="0">
                <a:latin typeface="Arial" charset="0"/>
              </a:rPr>
              <a:t> (Unix, VMS)</a:t>
            </a:r>
          </a:p>
          <a:p>
            <a:pPr lvl="1"/>
            <a:r>
              <a:rPr lang="en-US" altLang="en-US" dirty="0">
                <a:latin typeface="Arial" charset="0"/>
              </a:rPr>
              <a:t>Adapted to desktop </a:t>
            </a:r>
            <a:r>
              <a:rPr lang="en-US" altLang="en-US" dirty="0" err="1">
                <a:latin typeface="Arial" charset="0"/>
              </a:rPr>
              <a:t>OSes</a:t>
            </a:r>
            <a:r>
              <a:rPr lang="en-US" altLang="en-US" dirty="0">
                <a:latin typeface="Arial" charset="0"/>
              </a:rPr>
              <a:t> during 1990s</a:t>
            </a:r>
          </a:p>
          <a:p>
            <a:r>
              <a:rPr lang="en-US" altLang="en-US" dirty="0">
                <a:latin typeface="Arial" charset="0"/>
              </a:rPr>
              <a:t>OS Security Features</a:t>
            </a:r>
          </a:p>
          <a:p>
            <a:pPr lvl="1"/>
            <a:r>
              <a:rPr lang="en-US" altLang="en-US" dirty="0">
                <a:latin typeface="Arial" charset="0"/>
              </a:rPr>
              <a:t>Processes must take turns (“dispatching”)</a:t>
            </a:r>
          </a:p>
          <a:p>
            <a:pPr lvl="1"/>
            <a:r>
              <a:rPr lang="en-US" altLang="en-US" dirty="0">
                <a:latin typeface="Arial" charset="0"/>
              </a:rPr>
              <a:t>Processes are assigned different parts of RAM</a:t>
            </a:r>
          </a:p>
          <a:p>
            <a:pPr lvl="1"/>
            <a:r>
              <a:rPr lang="en-US" altLang="en-US" dirty="0">
                <a:latin typeface="Arial" charset="0"/>
              </a:rPr>
              <a:t>Processes can’t damage other areas of RAM</a:t>
            </a:r>
          </a:p>
          <a:p>
            <a:pPr lvl="1"/>
            <a:r>
              <a:rPr lang="en-US" altLang="en-US" dirty="0">
                <a:latin typeface="Arial" charset="0"/>
              </a:rPr>
              <a:t>User-oriented interface and access controls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7080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Matrix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5181600" y="563563"/>
          <a:ext cx="62484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or Data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Operating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#1</a:t>
                      </a:r>
                      <a:r>
                        <a:rPr lang="en-US" baseline="0" dirty="0"/>
                        <a:t> Data 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#2</a:t>
                      </a:r>
                      <a:r>
                        <a:rPr lang="en-US" baseline="0" dirty="0"/>
                        <a:t> Data Section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way to specify access permissions</a:t>
            </a:r>
          </a:p>
          <a:p>
            <a:r>
              <a:rPr lang="en-US" dirty="0"/>
              <a:t>Rows for resources or RAM</a:t>
            </a:r>
          </a:p>
          <a:p>
            <a:r>
              <a:rPr lang="en-US" dirty="0"/>
              <a:t>Columns for active entities or processes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4776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problem: allow two processes to share data stored in RAM</a:t>
            </a:r>
          </a:p>
          <a:p>
            <a:pPr lvl="1"/>
            <a:r>
              <a:rPr lang="en-US" altLang="en-US" dirty="0">
                <a:latin typeface="Arial" charset="0"/>
              </a:rPr>
              <a:t>Normally we isolate processes from each other</a:t>
            </a:r>
          </a:p>
          <a:p>
            <a:pPr lvl="1"/>
            <a:r>
              <a:rPr lang="en-US" altLang="en-US" dirty="0">
                <a:latin typeface="Arial" charset="0"/>
              </a:rPr>
              <a:t>This prevents one process from damaging the other one</a:t>
            </a:r>
          </a:p>
          <a:p>
            <a:r>
              <a:rPr lang="en-US" altLang="en-US" dirty="0">
                <a:latin typeface="Arial" charset="0"/>
              </a:rPr>
              <a:t>OS provides a separate data section</a:t>
            </a:r>
          </a:p>
          <a:p>
            <a:pPr lvl="1"/>
            <a:r>
              <a:rPr lang="en-US" altLang="en-US" dirty="0">
                <a:latin typeface="Arial" charset="0"/>
              </a:rPr>
              <a:t>Processes still have exclusive access to own data</a:t>
            </a:r>
          </a:p>
          <a:p>
            <a:pPr lvl="1"/>
            <a:r>
              <a:rPr lang="en-US" altLang="en-US" dirty="0">
                <a:latin typeface="Arial" charset="0"/>
              </a:rPr>
              <a:t>All shared data resides in this separate section</a:t>
            </a:r>
          </a:p>
          <a:p>
            <a:pPr lvl="2"/>
            <a:r>
              <a:rPr lang="en-US" altLang="en-US" dirty="0">
                <a:latin typeface="Arial" charset="0"/>
              </a:rPr>
              <a:t>Both processes have RW access to the shared section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785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Shell 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/>
          <a:p>
            <a:fld id="{AC648D8D-735A-0A4D-B949-C28657477EF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8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Lab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Time to learn about shell scripting – complete the specified activities</a:t>
            </a:r>
          </a:p>
          <a:p>
            <a:r>
              <a:rPr lang="en-US" dirty="0"/>
              <a:t>We will be looking at shell scripting and will be creating our own scripts to address various system programming issues.</a:t>
            </a:r>
          </a:p>
          <a:p>
            <a:r>
              <a:rPr lang="en-US" dirty="0"/>
              <a:t>These will have range in difficulty starting with some that you should manage quite easily (if you complete the majority of the previous work).</a:t>
            </a:r>
          </a:p>
          <a:p>
            <a:r>
              <a:rPr lang="en-US" dirty="0"/>
              <a:t>There are lots of tutorials which you can use in order to learn shell scripts.</a:t>
            </a:r>
          </a:p>
          <a:p>
            <a:r>
              <a:rPr lang="en-US" dirty="0"/>
              <a:t>We are going to be using </a:t>
            </a:r>
            <a:r>
              <a:rPr lang="en-US" i="1" dirty="0" err="1"/>
              <a:t>linuxcommand.org</a:t>
            </a:r>
            <a:r>
              <a:rPr lang="en-US" dirty="0"/>
              <a:t> to do this</a:t>
            </a:r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the week…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lab …</a:t>
            </a:r>
          </a:p>
          <a:p>
            <a:pPr lvl="1"/>
            <a:r>
              <a:rPr lang="en-US" dirty="0"/>
              <a:t>Go onto </a:t>
            </a:r>
            <a:r>
              <a:rPr lang="en-US" dirty="0" err="1"/>
              <a:t>linuxcommand.org</a:t>
            </a:r>
            <a:endParaRPr lang="en-US" dirty="0"/>
          </a:p>
          <a:p>
            <a:pPr lvl="1"/>
            <a:r>
              <a:rPr lang="en-US" dirty="0"/>
              <a:t>Complete the section called  </a:t>
            </a:r>
            <a:r>
              <a:rPr lang="en-US" i="1" dirty="0"/>
              <a:t>Learning the Shell</a:t>
            </a:r>
          </a:p>
          <a:p>
            <a:pPr lvl="1"/>
            <a:r>
              <a:rPr lang="en-US" dirty="0"/>
              <a:t>Complete the section called </a:t>
            </a:r>
            <a:r>
              <a:rPr lang="en-US" i="1" dirty="0"/>
              <a:t>Writing Shell Scripts</a:t>
            </a:r>
          </a:p>
          <a:p>
            <a:pPr lvl="2"/>
            <a:r>
              <a:rPr lang="en-US" b="1" i="1" dirty="0"/>
              <a:t>This work will take 5-10 hours (1 hour lecture time + 4 hours directed study + 4 hours private study…give or take) </a:t>
            </a:r>
          </a:p>
          <a:p>
            <a:pPr lvl="1"/>
            <a:r>
              <a:rPr lang="en-US" i="1" dirty="0"/>
              <a:t>There is further information accompanying this in a book called “The Linux Command Line”. PDF is on </a:t>
            </a:r>
            <a:r>
              <a:rPr lang="en-US" i="1" dirty="0" err="1"/>
              <a:t>CampusMoodle</a:t>
            </a:r>
            <a:r>
              <a:rPr lang="en-US" dirty="0"/>
              <a:t>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fld id="{AC648D8D-735A-0A4D-B949-C28657477EF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IO Connectors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69" y="4368493"/>
            <a:ext cx="1612990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3838" t="26769" r="24645" b="21154"/>
          <a:stretch/>
        </p:blipFill>
        <p:spPr>
          <a:xfrm>
            <a:off x="963375" y="2334986"/>
            <a:ext cx="1228637" cy="8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4008" t="18370" r="22156" b="24514"/>
          <a:stretch/>
        </p:blipFill>
        <p:spPr>
          <a:xfrm>
            <a:off x="2756102" y="2308115"/>
            <a:ext cx="1388119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45" y="4368493"/>
            <a:ext cx="1205821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379" y="2286001"/>
            <a:ext cx="2036075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6020" t="14636" r="10826" b="19847"/>
          <a:stretch/>
        </p:blipFill>
        <p:spPr>
          <a:xfrm>
            <a:off x="6778578" y="2286001"/>
            <a:ext cx="1401229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20736" b="21308"/>
          <a:stretch/>
        </p:blipFill>
        <p:spPr>
          <a:xfrm>
            <a:off x="1803660" y="4368493"/>
            <a:ext cx="1904883" cy="82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l="17617" t="18370" r="16307" b="16114"/>
          <a:stretch/>
        </p:blipFill>
        <p:spPr>
          <a:xfrm>
            <a:off x="4802151" y="2334986"/>
            <a:ext cx="1252603" cy="82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5" r="15227"/>
          <a:stretch/>
        </p:blipFill>
        <p:spPr>
          <a:xfrm>
            <a:off x="8922558" y="4368493"/>
            <a:ext cx="1051675" cy="82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4312" y="3428008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Thunderbolt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66780" y="340191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eSata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5071" y="3454073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HDMI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2574" y="340191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VGA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03035" y="3454073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PS2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2720" y="535506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SCSI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1674" y="535506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Firewire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72248" y="535506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DVI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75991" y="5355069"/>
            <a:ext cx="15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USB-c</a:t>
            </a:r>
          </a:p>
        </p:txBody>
      </p:sp>
    </p:spTree>
    <p:extLst>
      <p:ext uri="{BB962C8B-B14F-4D97-AF65-F5344CB8AC3E}">
        <p14:creationId xmlns:p14="http://schemas.microsoft.com/office/powerpoint/2010/main" val="33470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resides in RAM</a:t>
            </a:r>
          </a:p>
          <a:p>
            <a:pPr lvl="1"/>
            <a:r>
              <a:rPr lang="en-US" dirty="0"/>
              <a:t>Numbers and other coded data </a:t>
            </a:r>
          </a:p>
          <a:p>
            <a:pPr lvl="1"/>
            <a:r>
              <a:rPr lang="en-US" dirty="0"/>
              <a:t>Examined and modified by programs</a:t>
            </a:r>
          </a:p>
          <a:p>
            <a:pPr lvl="1"/>
            <a:r>
              <a:rPr lang="en-US" dirty="0"/>
              <a:t>Stored in consecutively numbered locations</a:t>
            </a:r>
          </a:p>
          <a:p>
            <a:r>
              <a:rPr lang="en-US" dirty="0"/>
              <a:t>Programs are lists of instructions</a:t>
            </a:r>
          </a:p>
          <a:p>
            <a:r>
              <a:rPr lang="en-US" dirty="0"/>
              <a:t>Instructions reside in RAM</a:t>
            </a:r>
          </a:p>
          <a:p>
            <a:pPr lvl="1"/>
            <a:r>
              <a:rPr lang="en-US" dirty="0"/>
              <a:t>Each is a single arithmetic operation or comparison</a:t>
            </a:r>
          </a:p>
          <a:p>
            <a:pPr lvl="1"/>
            <a:r>
              <a:rPr lang="en-US" dirty="0"/>
              <a:t>Stored in consecutively numbered locations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2495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Machine Instruction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397794"/>
            <a:ext cx="6947302" cy="511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802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Organising RAM into ‘sections’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Sections</a:t>
            </a:r>
          </a:p>
          <a:p>
            <a:pPr lvl="1"/>
            <a:r>
              <a:rPr lang="en-US" dirty="0"/>
              <a:t>Contain instructions to execute</a:t>
            </a:r>
          </a:p>
          <a:p>
            <a:pPr lvl="1"/>
            <a:r>
              <a:rPr lang="en-US" dirty="0"/>
              <a:t>Contain unchanging data</a:t>
            </a:r>
          </a:p>
          <a:p>
            <a:r>
              <a:rPr lang="en-US" dirty="0"/>
              <a:t>Data Sections</a:t>
            </a:r>
          </a:p>
          <a:p>
            <a:pPr lvl="1"/>
            <a:r>
              <a:rPr lang="en-US" dirty="0"/>
              <a:t>Contain variables that change</a:t>
            </a:r>
          </a:p>
          <a:p>
            <a:pPr lvl="1"/>
            <a:r>
              <a:rPr lang="en-US" dirty="0"/>
              <a:t>Contain “free form” RAM</a:t>
            </a:r>
          </a:p>
          <a:p>
            <a:pPr lvl="2"/>
            <a:r>
              <a:rPr lang="en-US" dirty="0"/>
              <a:t>Buffers, Stacks</a:t>
            </a:r>
          </a:p>
          <a:p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42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800109" cy="101974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and Data Sections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467" y="1438664"/>
            <a:ext cx="9159648" cy="417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84011" y="5512170"/>
            <a:ext cx="407988" cy="460547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80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Headlines">
      <a:majorFont>
        <a:latin typeface="Century Schoolbook"/>
        <a:ea typeface=""/>
        <a:cs typeface=""/>
      </a:majorFont>
      <a:minorFont>
        <a:latin typeface="Corbel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8412</TotalTime>
  <Words>1885</Words>
  <Application>Microsoft Office PowerPoint</Application>
  <PresentationFormat>Widescreen</PresentationFormat>
  <Paragraphs>314</Paragraphs>
  <Slides>45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宋体</vt:lpstr>
      <vt:lpstr>Arial</vt:lpstr>
      <vt:lpstr>Calibri</vt:lpstr>
      <vt:lpstr>Century Schoolbook</vt:lpstr>
      <vt:lpstr>Corbel</vt:lpstr>
      <vt:lpstr>Courier New</vt:lpstr>
      <vt:lpstr>Headlines</vt:lpstr>
      <vt:lpstr>System Calls and landscape of system security</vt:lpstr>
      <vt:lpstr>Overview</vt:lpstr>
      <vt:lpstr>Controlling a Computer</vt:lpstr>
      <vt:lpstr>CPU Hardware: Motherboard</vt:lpstr>
      <vt:lpstr>Types of IO Connectors</vt:lpstr>
      <vt:lpstr>Programs</vt:lpstr>
      <vt:lpstr>Executing a Machine Instruction</vt:lpstr>
      <vt:lpstr>Organising RAM into ‘sections’</vt:lpstr>
      <vt:lpstr>Control and Data Sections</vt:lpstr>
      <vt:lpstr>Programs and processes</vt:lpstr>
      <vt:lpstr>Functions, Procedures, Subroutines</vt:lpstr>
      <vt:lpstr>One function calls another function</vt:lpstr>
      <vt:lpstr>Processes</vt:lpstr>
      <vt:lpstr>Switching Processes</vt:lpstr>
      <vt:lpstr>The Operating System</vt:lpstr>
      <vt:lpstr>Buffer overflows and the morris worm</vt:lpstr>
      <vt:lpstr>Buffer Overflow: The Morris Worm</vt:lpstr>
      <vt:lpstr>PowerPoint Presentation</vt:lpstr>
      <vt:lpstr>The ‘finger’ problem</vt:lpstr>
      <vt:lpstr>What Overflows?</vt:lpstr>
      <vt:lpstr>If it Overflows the Stack</vt:lpstr>
      <vt:lpstr>The Stack Overflow</vt:lpstr>
      <vt:lpstr>The Worm Connection</vt:lpstr>
      <vt:lpstr>Why does the shellcode work?</vt:lpstr>
      <vt:lpstr>The Worm Released</vt:lpstr>
      <vt:lpstr>Fighting the Worm</vt:lpstr>
      <vt:lpstr>Security Alerts and Coordination</vt:lpstr>
      <vt:lpstr>Access control strategies</vt:lpstr>
      <vt:lpstr>Access Control Strategies</vt:lpstr>
      <vt:lpstr>An Island</vt:lpstr>
      <vt:lpstr>A Vault</vt:lpstr>
      <vt:lpstr>A Puzzle</vt:lpstr>
      <vt:lpstr>Open Design: A Basic Principle</vt:lpstr>
      <vt:lpstr>Pattern Matching</vt:lpstr>
      <vt:lpstr>Chain of Control: Another Principle</vt:lpstr>
      <vt:lpstr>Subverting the Chain of Control</vt:lpstr>
      <vt:lpstr>Keeping processes Separate</vt:lpstr>
      <vt:lpstr>Keeping Processes Separate</vt:lpstr>
      <vt:lpstr>Program Modes</vt:lpstr>
      <vt:lpstr>Operating System Protections</vt:lpstr>
      <vt:lpstr>Access Matrix</vt:lpstr>
      <vt:lpstr>Sharing Data</vt:lpstr>
      <vt:lpstr>Shell Scripting</vt:lpstr>
      <vt:lpstr>Lab work</vt:lpstr>
      <vt:lpstr>Tasks for the week…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from the Ground up</dc:title>
  <dc:creator>Michael Crabb</dc:creator>
  <cp:lastModifiedBy>C M</cp:lastModifiedBy>
  <cp:revision>186</cp:revision>
  <cp:lastPrinted>2015-10-11T21:03:32Z</cp:lastPrinted>
  <dcterms:created xsi:type="dcterms:W3CDTF">2015-10-02T08:37:22Z</dcterms:created>
  <dcterms:modified xsi:type="dcterms:W3CDTF">2018-07-09T10:06:49Z</dcterms:modified>
</cp:coreProperties>
</file>